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57" r:id="rId4"/>
    <p:sldId id="272" r:id="rId5"/>
    <p:sldId id="258" r:id="rId6"/>
    <p:sldId id="274" r:id="rId7"/>
    <p:sldId id="273" r:id="rId8"/>
    <p:sldId id="259" r:id="rId9"/>
    <p:sldId id="260" r:id="rId10"/>
    <p:sldId id="261" r:id="rId11"/>
    <p:sldId id="275" r:id="rId12"/>
    <p:sldId id="298" r:id="rId13"/>
    <p:sldId id="263" r:id="rId14"/>
    <p:sldId id="264" r:id="rId15"/>
    <p:sldId id="276" r:id="rId16"/>
    <p:sldId id="277" r:id="rId17"/>
    <p:sldId id="278" r:id="rId18"/>
    <p:sldId id="279" r:id="rId19"/>
    <p:sldId id="280" r:id="rId20"/>
    <p:sldId id="299" r:id="rId21"/>
    <p:sldId id="265" r:id="rId22"/>
    <p:sldId id="267" r:id="rId23"/>
    <p:sldId id="282" r:id="rId24"/>
    <p:sldId id="281" r:id="rId25"/>
    <p:sldId id="283" r:id="rId26"/>
    <p:sldId id="284" r:id="rId27"/>
    <p:sldId id="285" r:id="rId28"/>
    <p:sldId id="300" r:id="rId29"/>
    <p:sldId id="286" r:id="rId30"/>
    <p:sldId id="287" r:id="rId31"/>
    <p:sldId id="288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 varScale="1">
        <p:scale>
          <a:sx n="67" d="100"/>
          <a:sy n="67" d="100"/>
        </p:scale>
        <p:origin x="7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E7C6-7437-4F71-83A6-08BCB5C2697B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FC6AC75-D08E-42AF-A116-6D4DF5DCC99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684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6A69-69CC-49E6-98BC-6393BB1CB412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45EA-E2AD-4D24-ACF5-4BD996624DD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18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DB42-B4E6-4C25-9A5B-8A6D8E154497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9A1C-8E64-41DF-AE5F-70431FF7549B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5069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1F5-06DA-4921-A1B9-05DD9B94BCA5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ED05E-69F4-4D8B-9074-B83B6FB8164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8385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8289-9669-48CE-B41D-D1681AA0DAF3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B3018C-1BC3-4F3A-B437-654E7E9DAA9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5582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AA53-6B46-4C81-92D7-B3ED68E987D1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9F84-2E2B-4355-9FAF-2244A5E7C7E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192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A72D-4588-4443-A79C-6B6C0EBE2064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87786-C8CA-4239-B7DB-09DA15AF741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40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7EA8-1F20-4943-A1C6-DD8DA9CEC0DA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6B21A-06F8-4E22-9898-12A2681093A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2945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41C6-1C40-4B49-A7E0-A24C9B128832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00AA2-4757-45F8-8A88-466F82B2A3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2013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E7BC-9343-4A43-9840-BA793857FCDD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5A1C-DCED-4EFB-A433-F621F4802AF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7708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C5EE-30A1-4D34-9587-396D7B0DD216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0A2FEAA-5009-4A82-9C73-FFEB300614C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161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8F6012-364E-4D7B-B2E8-61F31B59808B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AA6E9F0D-ADB8-411C-9FB1-B0029CE4C259}" type="slidenum">
              <a:rPr lang="nl-NL" altLang="en-US"/>
              <a:pPr/>
              <a:t>‹nr.›</a:t>
            </a:fld>
            <a:endParaRPr lang="nl-NL" altLang="en-US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alter-fendt.de/html5/phnl/lorentzforce_nl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alter-fendt.de/html5/phnl/electricmotor_n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faraday/faraday_en.jnl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het.colorado.edu/sims/faraday/faraday_en.jnl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ulations/faraday/faraday.jnl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het.colorado.edu/simulations/faraday/faraday.jnl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Magnetische velden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7680176" y="3228978"/>
            <a:ext cx="3456384" cy="1358458"/>
          </a:xfrm>
        </p:spPr>
        <p:txBody>
          <a:bodyPr/>
          <a:lstStyle/>
          <a:p>
            <a:pPr marR="0" algn="l" eaLnBrk="1" hangingPunct="1"/>
            <a:r>
              <a:rPr lang="nl-NL" altLang="en-US" dirty="0"/>
              <a:t>vwo : hoofdstuk 13 </a:t>
            </a:r>
          </a:p>
          <a:p>
            <a:pPr marR="0" algn="l" eaLnBrk="1" hangingPunct="1"/>
            <a:endParaRPr lang="nl-NL" altLang="en-US" dirty="0"/>
          </a:p>
          <a:p>
            <a:pPr marR="0" algn="l" eaLnBrk="1" hangingPunct="1"/>
            <a:endParaRPr lang="nl-NL" altLang="en-US" dirty="0"/>
          </a:p>
          <a:p>
            <a:pPr marR="0" eaLnBrk="1" hangingPunct="1"/>
            <a:endParaRPr lang="nl-NL" altLang="en-US" dirty="0"/>
          </a:p>
          <a:p>
            <a:pPr marR="0" eaLnBrk="1" hangingPunct="1"/>
            <a:endParaRPr lang="nl-NL" altLang="en-US" dirty="0"/>
          </a:p>
        </p:txBody>
      </p:sp>
      <p:pic>
        <p:nvPicPr>
          <p:cNvPr id="4" name="Picture 2" descr="9200000009896395.jpg (550×7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55">
            <a:off x="1894112" y="1704300"/>
            <a:ext cx="2461967" cy="3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spoel vervolg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Het veld van een spoel lijkt op het veld van een staafmagneet.</a:t>
            </a:r>
          </a:p>
          <a:p>
            <a:pPr eaLnBrk="1" hangingPunct="1"/>
            <a:r>
              <a:rPr lang="nl-NL" altLang="en-US" dirty="0"/>
              <a:t>De plaats van de Noordpool kun je bepalen met de rechterhandregel:</a:t>
            </a:r>
          </a:p>
          <a:p>
            <a:pPr lvl="1" eaLnBrk="1" hangingPunct="1"/>
            <a:r>
              <a:rPr lang="nl-NL" altLang="en-US" dirty="0"/>
              <a:t>vingers met de stroom mee,</a:t>
            </a:r>
          </a:p>
          <a:p>
            <a:pPr lvl="1" eaLnBrk="1" hangingPunct="1"/>
            <a:r>
              <a:rPr lang="nl-NL" altLang="en-US" dirty="0"/>
              <a:t>duim geeft de plek van de Noordpool aan</a:t>
            </a:r>
          </a:p>
        </p:txBody>
      </p:sp>
      <p:pic>
        <p:nvPicPr>
          <p:cNvPr id="10244" name="Picture 2" descr="http://www.harmnagels.nl/gelijkstroommotor/fig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10715"/>
          <a:stretch>
            <a:fillRect/>
          </a:stretch>
        </p:blipFill>
        <p:spPr bwMode="auto">
          <a:xfrm>
            <a:off x="2667000" y="3929063"/>
            <a:ext cx="32146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6" descr="rechterhand spo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000501"/>
            <a:ext cx="23891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0" indent="0">
              <a:buNone/>
            </a:pPr>
            <a:r>
              <a:rPr lang="en-US" dirty="0"/>
              <a:t>    4-14 (2 lessen)</a:t>
            </a:r>
          </a:p>
        </p:txBody>
      </p:sp>
    </p:spTree>
    <p:extLst>
      <p:ext uri="{BB962C8B-B14F-4D97-AF65-F5344CB8AC3E}">
        <p14:creationId xmlns:p14="http://schemas.microsoft.com/office/powerpoint/2010/main" val="272691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E27DB4-8706-46C6-A864-95E4F7E2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13.2 Magnetische krachtwerking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0E14EBE-4368-4039-B825-EF8E015A0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rekenen met de lorentzkracht op een stroomdraad</a:t>
            </a:r>
          </a:p>
          <a:p>
            <a:pPr lvl="1"/>
            <a:r>
              <a:rPr lang="nl-NL" dirty="0"/>
              <a:t>kun je de relatie gebruiken tussen de richting van de stroom, magnetisch veld en lorentzkracht (linkerhandregel)</a:t>
            </a:r>
          </a:p>
          <a:p>
            <a:pPr lvl="1"/>
            <a:r>
              <a:rPr lang="nl-NL" dirty="0"/>
              <a:t>krachtwerking tussen 2 evenwijdige stroomdraden uitleggen</a:t>
            </a:r>
          </a:p>
          <a:p>
            <a:pPr lvl="1"/>
            <a:r>
              <a:rPr lang="nl-NL" dirty="0"/>
              <a:t>de werking van een luidspreker en elektromotor uitleggen</a:t>
            </a:r>
          </a:p>
        </p:txBody>
      </p:sp>
    </p:spTree>
    <p:extLst>
      <p:ext uri="{BB962C8B-B14F-4D97-AF65-F5344CB8AC3E}">
        <p14:creationId xmlns:p14="http://schemas.microsoft.com/office/powerpoint/2010/main" val="154201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Magnetische krachtwerking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en-US" dirty="0"/>
                  <a:t>2 gewone magneten kunnen elkaar aantrekken of afstoten</a:t>
                </a:r>
              </a:p>
              <a:p>
                <a:pPr eaLnBrk="1" hangingPunct="1"/>
                <a:r>
                  <a:rPr lang="nl-NL" altLang="en-US" dirty="0"/>
                  <a:t>gewone </a:t>
                </a:r>
                <a:r>
                  <a:rPr lang="nl-NL" altLang="en-US" dirty="0">
                    <a:hlinkClick r:id="rId2"/>
                  </a:rPr>
                  <a:t>magneet en een elektromagneet </a:t>
                </a:r>
                <a:r>
                  <a:rPr lang="nl-NL" altLang="en-US" dirty="0"/>
                  <a:t>oefenen dus ook krachten op elkaar uit  </a:t>
                </a:r>
                <a:r>
                  <a:rPr lang="nl-NL" altLang="en-US" dirty="0">
                    <a:sym typeface="Wingdings" panose="05000000000000000000" pitchFamily="2" charset="2"/>
                  </a:rPr>
                  <a:t> Lorentzkracht</a:t>
                </a:r>
              </a:p>
              <a:p>
                <a:pPr eaLnBrk="1" hangingPunct="1"/>
                <a:r>
                  <a:rPr lang="nl-NL" altLang="en-US" dirty="0">
                    <a:sym typeface="Wingdings" panose="05000000000000000000" pitchFamily="2" charset="2"/>
                  </a:rPr>
                  <a:t>De grootte van de kracht hangt af van:</a:t>
                </a:r>
              </a:p>
              <a:p>
                <a:pPr lvl="1" eaLnBrk="1" hangingPunct="1"/>
                <a:r>
                  <a:rPr lang="nl-NL" altLang="en-US" dirty="0">
                    <a:sym typeface="Wingdings" panose="05000000000000000000" pitchFamily="2" charset="2"/>
                  </a:rPr>
                  <a:t>sterkte van de magneet </a:t>
                </a:r>
                <a:r>
                  <a:rPr lang="nl-NL" altLang="en-US" i="1" dirty="0">
                    <a:sym typeface="Wingdings" panose="05000000000000000000" pitchFamily="2" charset="2"/>
                  </a:rPr>
                  <a:t>B </a:t>
                </a:r>
                <a:r>
                  <a:rPr lang="nl-NL" altLang="en-US" dirty="0">
                    <a:sym typeface="Wingdings" panose="05000000000000000000" pitchFamily="2" charset="2"/>
                  </a:rPr>
                  <a:t>(eenheid Tesla),</a:t>
                </a:r>
              </a:p>
              <a:p>
                <a:pPr lvl="1" eaLnBrk="1" hangingPunct="1"/>
                <a:r>
                  <a:rPr lang="nl-NL" altLang="en-US" dirty="0">
                    <a:sym typeface="Wingdings" panose="05000000000000000000" pitchFamily="2" charset="2"/>
                  </a:rPr>
                  <a:t>stroom </a:t>
                </a:r>
                <a:r>
                  <a:rPr lang="nl-NL" altLang="en-US" i="1" dirty="0">
                    <a:sym typeface="Wingdings" panose="05000000000000000000" pitchFamily="2" charset="2"/>
                  </a:rPr>
                  <a:t>I</a:t>
                </a:r>
              </a:p>
              <a:p>
                <a:pPr lvl="1" eaLnBrk="1" hangingPunct="1"/>
                <a:r>
                  <a:rPr lang="nl-NL" altLang="en-US" dirty="0">
                    <a:sym typeface="Wingdings" panose="05000000000000000000" pitchFamily="2" charset="2"/>
                  </a:rPr>
                  <a:t>lengte </a:t>
                </a:r>
                <a14:m>
                  <m:oMath xmlns:m="http://schemas.openxmlformats.org/officeDocument/2006/math">
                    <m:r>
                      <a:rPr lang="nl-NL" alt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r>
                      <a:rPr lang="nl-NL" alt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nl-NL" altLang="en-US" dirty="0">
                    <a:sym typeface="Wingdings" panose="05000000000000000000" pitchFamily="2" charset="2"/>
                  </a:rPr>
                  <a:t>van de draad in het magnetisch veld</a:t>
                </a:r>
              </a:p>
              <a:p>
                <a:pPr lvl="1" eaLnBrk="1" hangingPunct="1"/>
                <a:r>
                  <a:rPr lang="nl-NL" altLang="en-US" dirty="0"/>
                  <a:t> </a:t>
                </a:r>
                <a:r>
                  <a:rPr lang="nl-NL" altLang="en-US" i="1" dirty="0" err="1"/>
                  <a:t>F</a:t>
                </a:r>
                <a:r>
                  <a:rPr lang="nl-NL" altLang="en-US" i="1" baseline="-25000" dirty="0" err="1"/>
                  <a:t>l</a:t>
                </a:r>
                <a:r>
                  <a:rPr lang="nl-NL" altLang="en-US" dirty="0"/>
                  <a:t> = </a:t>
                </a:r>
                <a:r>
                  <a:rPr lang="nl-NL" altLang="en-US" i="1" dirty="0"/>
                  <a:t>B </a:t>
                </a:r>
                <a:r>
                  <a:rPr lang="nl-NL" altLang="en-US" i="1" dirty="0">
                    <a:sym typeface="Symbol" panose="05050102010706020507" pitchFamily="18" charset="2"/>
                  </a:rPr>
                  <a:t></a:t>
                </a:r>
                <a:r>
                  <a:rPr lang="nl-NL" altLang="en-US" i="1" dirty="0"/>
                  <a:t> I</a:t>
                </a:r>
                <a:r>
                  <a:rPr lang="nl-NL" altLang="en-US" i="1" dirty="0">
                    <a:sym typeface="Symbol" panose="05050102010706020507" pitchFamily="18" charset="2"/>
                  </a:rPr>
                  <a:t> </a:t>
                </a:r>
                <a:r>
                  <a:rPr lang="nl-NL" altLang="en-US" dirty="0">
                    <a:sym typeface="Symbol" panose="05050102010706020507" pitchFamily="18" charset="2"/>
                  </a:rPr>
                  <a:t></a:t>
                </a:r>
                <a:r>
                  <a:rPr lang="nl-NL" altLang="en-US" dirty="0"/>
                  <a:t> </a:t>
                </a:r>
                <a14:m>
                  <m:oMath xmlns:m="http://schemas.openxmlformats.org/officeDocument/2006/math">
                    <m:r>
                      <a:rPr lang="nl-NL" alt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</m:oMath>
                </a14:m>
                <a:endParaRPr lang="nl-NL" altLang="en-US" dirty="0"/>
              </a:p>
            </p:txBody>
          </p:sp>
        </mc:Choice>
        <mc:Fallback xmlns="">
          <p:sp>
            <p:nvSpPr>
              <p:cNvPr id="12291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pPr eaLnBrk="1" hangingPunct="1"/>
            <a:r>
              <a:rPr lang="nl-NL" altLang="en-US" dirty="0"/>
              <a:t>Richting van de Lorentzkracht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00808"/>
            <a:ext cx="6986588" cy="4623793"/>
          </a:xfrm>
        </p:spPr>
        <p:txBody>
          <a:bodyPr/>
          <a:lstStyle/>
          <a:p>
            <a:pPr eaLnBrk="1" hangingPunct="1"/>
            <a:r>
              <a:rPr lang="nl-NL" altLang="en-US" dirty="0"/>
              <a:t>De richting van deze kracht bepaal je met de </a:t>
            </a:r>
            <a:r>
              <a:rPr lang="nl-NL" altLang="en-US" i="1" dirty="0"/>
              <a:t>linkerhandregel</a:t>
            </a:r>
            <a:r>
              <a:rPr lang="nl-NL" altLang="en-US" dirty="0"/>
              <a:t>:</a:t>
            </a:r>
          </a:p>
          <a:p>
            <a:pPr lvl="1" eaLnBrk="1" hangingPunct="1"/>
            <a:r>
              <a:rPr lang="nl-NL" altLang="en-US" dirty="0"/>
              <a:t>veld </a:t>
            </a:r>
            <a:r>
              <a:rPr lang="nl-NL" altLang="en-US" i="1" dirty="0"/>
              <a:t>B</a:t>
            </a:r>
            <a:r>
              <a:rPr lang="nl-NL" altLang="en-US" dirty="0"/>
              <a:t> opvangen met de handpalm</a:t>
            </a:r>
          </a:p>
          <a:p>
            <a:pPr lvl="1" eaLnBrk="1" hangingPunct="1"/>
            <a:r>
              <a:rPr lang="nl-NL" altLang="en-US" dirty="0"/>
              <a:t>vingers met de stroom </a:t>
            </a:r>
            <a:r>
              <a:rPr lang="nl-NL" altLang="en-US" i="1" dirty="0"/>
              <a:t>I</a:t>
            </a:r>
            <a:r>
              <a:rPr lang="nl-NL" altLang="en-US" dirty="0"/>
              <a:t> mee</a:t>
            </a:r>
          </a:p>
          <a:p>
            <a:pPr lvl="1" eaLnBrk="1" hangingPunct="1"/>
            <a:r>
              <a:rPr lang="nl-NL" altLang="en-US" dirty="0"/>
              <a:t>duim geeft de richting van </a:t>
            </a:r>
            <a:r>
              <a:rPr lang="nl-NL" altLang="en-US" i="1" dirty="0" err="1"/>
              <a:t>F</a:t>
            </a:r>
            <a:r>
              <a:rPr lang="nl-NL" altLang="en-US" i="1" baseline="-25000" dirty="0" err="1"/>
              <a:t>l</a:t>
            </a:r>
            <a:r>
              <a:rPr lang="nl-NL" altLang="en-US" dirty="0"/>
              <a:t> aan</a:t>
            </a:r>
          </a:p>
          <a:p>
            <a:pPr lvl="1"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Als </a:t>
            </a:r>
            <a:r>
              <a:rPr lang="nl-NL" altLang="en-US" i="1" dirty="0"/>
              <a:t>B</a:t>
            </a:r>
            <a:r>
              <a:rPr lang="nl-NL" altLang="en-US" dirty="0"/>
              <a:t> en </a:t>
            </a:r>
            <a:r>
              <a:rPr lang="nl-NL" altLang="en-US" i="1" dirty="0"/>
              <a:t>I</a:t>
            </a:r>
            <a:r>
              <a:rPr lang="nl-NL" altLang="en-US" dirty="0"/>
              <a:t> niet loodrecht op elkaar staan moet je </a:t>
            </a:r>
            <a:r>
              <a:rPr lang="nl-NL" altLang="en-US" i="1" dirty="0"/>
              <a:t>B</a:t>
            </a:r>
            <a:r>
              <a:rPr lang="nl-NL" altLang="en-US" dirty="0"/>
              <a:t> ontbinden in een component evenwijdig aan </a:t>
            </a:r>
            <a:r>
              <a:rPr lang="nl-NL" altLang="en-US" i="1" dirty="0"/>
              <a:t>I</a:t>
            </a:r>
            <a:r>
              <a:rPr lang="nl-NL" altLang="en-US" dirty="0"/>
              <a:t> (geen </a:t>
            </a:r>
            <a:r>
              <a:rPr lang="nl-NL" altLang="en-US" i="1" dirty="0" err="1"/>
              <a:t>F</a:t>
            </a:r>
            <a:r>
              <a:rPr lang="nl-NL" altLang="en-US" i="1" baseline="-25000" dirty="0" err="1"/>
              <a:t>l</a:t>
            </a:r>
            <a:r>
              <a:rPr lang="nl-NL" altLang="en-US" dirty="0"/>
              <a:t>) en een component loodrecht op </a:t>
            </a:r>
            <a:r>
              <a:rPr lang="nl-NL" altLang="en-US" i="1" dirty="0"/>
              <a:t>I</a:t>
            </a:r>
            <a:r>
              <a:rPr lang="nl-NL" altLang="en-US" dirty="0"/>
              <a:t> (wel </a:t>
            </a:r>
            <a:r>
              <a:rPr lang="nl-NL" altLang="en-US" i="1" dirty="0" err="1"/>
              <a:t>F</a:t>
            </a:r>
            <a:r>
              <a:rPr lang="nl-NL" altLang="en-US" i="1" baseline="-25000" dirty="0" err="1"/>
              <a:t>l</a:t>
            </a:r>
            <a:r>
              <a:rPr lang="nl-NL" altLang="en-US" dirty="0"/>
              <a:t>)</a:t>
            </a:r>
          </a:p>
        </p:txBody>
      </p:sp>
      <p:pic>
        <p:nvPicPr>
          <p:cNvPr id="13316" name="Picture 2" descr="http://et-management-and-advice.com/dutch/linkerhandr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40768"/>
            <a:ext cx="1928813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In welke richting wijst de derde (bord in of uit?)</a:t>
            </a:r>
            <a:endParaRPr lang="en-US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55" y="2096010"/>
            <a:ext cx="3867690" cy="4067743"/>
          </a:xfrm>
        </p:spPr>
      </p:pic>
    </p:spTree>
    <p:extLst>
      <p:ext uri="{BB962C8B-B14F-4D97-AF65-F5344CB8AC3E}">
        <p14:creationId xmlns:p14="http://schemas.microsoft.com/office/powerpoint/2010/main" val="123384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Lorentzkracht op 2 evenwijdige draden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ene draad zit in het magnetische veld van de andere</a:t>
            </a:r>
          </a:p>
          <a:p>
            <a:r>
              <a:rPr lang="nl-NL" dirty="0"/>
              <a:t>De kracht op de andere draad is net zo groot maar tegengesteld (3</a:t>
            </a:r>
            <a:r>
              <a:rPr lang="nl-NL" baseline="30000" dirty="0"/>
              <a:t>de</a:t>
            </a:r>
            <a:r>
              <a:rPr lang="nl-NL" dirty="0"/>
              <a:t> wet van Newton)</a:t>
            </a:r>
            <a:endParaRPr lang="en-US" dirty="0"/>
          </a:p>
        </p:txBody>
      </p:sp>
      <p:pic>
        <p:nvPicPr>
          <p:cNvPr id="15364" name="Picture 4" descr="Afbeeldingsresultaat voor force 2 parallel w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356992"/>
            <a:ext cx="4356249" cy="27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6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Toepassingen: luidspreker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542184" cy="4389437"/>
          </a:xfrm>
        </p:spPr>
        <p:txBody>
          <a:bodyPr/>
          <a:lstStyle/>
          <a:p>
            <a:r>
              <a:rPr lang="nl-NL" dirty="0"/>
              <a:t>Muziek is een wisselende stroom, daardoor gaat de conus heen en weer en zorgt voor bewegende lucht = geluid</a:t>
            </a:r>
            <a:endParaRPr lang="en-US" dirty="0"/>
          </a:p>
        </p:txBody>
      </p:sp>
      <p:pic>
        <p:nvPicPr>
          <p:cNvPr id="16386" name="Picture 2" descr="Afbeeldingsresultaat voor lorentzkracht luidspre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02" y="1949646"/>
            <a:ext cx="6876529" cy="33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3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Toepassing: gelijkstroommotor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782544" cy="4389437"/>
          </a:xfrm>
        </p:spPr>
        <p:txBody>
          <a:bodyPr/>
          <a:lstStyle/>
          <a:p>
            <a:r>
              <a:rPr lang="nl-NL" dirty="0">
                <a:hlinkClick r:id="rId2"/>
              </a:rPr>
              <a:t>animatie: gelijkstroommotor</a:t>
            </a:r>
            <a:endParaRPr lang="nl-NL" dirty="0"/>
          </a:p>
          <a:p>
            <a:endParaRPr lang="nl-NL" dirty="0"/>
          </a:p>
          <a:p>
            <a:r>
              <a:rPr lang="nl-NL" dirty="0"/>
              <a:t>spoel wil eigenlijk stil blijven staan in de horizontale stand</a:t>
            </a:r>
          </a:p>
          <a:p>
            <a:r>
              <a:rPr lang="nl-NL" dirty="0"/>
              <a:t>commutator zorgt ervoor dat in deze stand de stroomrichting omdraait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935164"/>
            <a:ext cx="2808312" cy="22567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67" y="4286405"/>
            <a:ext cx="2808312" cy="22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0" indent="0">
              <a:buNone/>
            </a:pPr>
            <a:r>
              <a:rPr lang="en-US" dirty="0"/>
              <a:t>    16-25 (2 lessen)</a:t>
            </a:r>
          </a:p>
        </p:txBody>
      </p:sp>
    </p:spTree>
    <p:extLst>
      <p:ext uri="{BB962C8B-B14F-4D97-AF65-F5344CB8AC3E}">
        <p14:creationId xmlns:p14="http://schemas.microsoft.com/office/powerpoint/2010/main" val="145750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04AC4C-CB42-4F83-8933-884D5FE6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13.1 Magnetisme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E774990-D311-4256-B2A3-CE0DD338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7070576" cy="4389437"/>
          </a:xfrm>
        </p:spPr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uitleggen wat de oorzaak van magnetisme is</a:t>
            </a:r>
          </a:p>
          <a:p>
            <a:pPr lvl="1"/>
            <a:r>
              <a:rPr lang="nl-NL" dirty="0"/>
              <a:t>uitleggen wat magnetische veldlijnen zijn</a:t>
            </a:r>
          </a:p>
          <a:p>
            <a:pPr lvl="1"/>
            <a:r>
              <a:rPr lang="nl-NL" dirty="0"/>
              <a:t>kun je de begrippen inclinatie en declinatie hanteren</a:t>
            </a:r>
          </a:p>
          <a:p>
            <a:pPr lvl="1"/>
            <a:r>
              <a:rPr lang="nl-NL" dirty="0"/>
              <a:t>met de rechterhandregel de richting van het magnetische rond een draad en een spoel aangeven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67E10BE5-105D-4730-8676-426726F80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484784"/>
            <a:ext cx="2279833" cy="15584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E412A06-D4D1-419C-BB53-C251619D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861048"/>
            <a:ext cx="23812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1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sz="4400" dirty="0" smtClean="0"/>
              <a:t>13.3 Geladen deeltjes in een magnetisch veld 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deze paragraaf kun je:</a:t>
            </a:r>
          </a:p>
          <a:p>
            <a:pPr lvl="1"/>
            <a:r>
              <a:rPr lang="nl-NL" dirty="0"/>
              <a:t>l</a:t>
            </a:r>
            <a:r>
              <a:rPr lang="nl-NL" dirty="0" smtClean="0"/>
              <a:t>inkerhandregel toepassen op geladen deeltjes</a:t>
            </a:r>
          </a:p>
          <a:p>
            <a:pPr lvl="1"/>
            <a:r>
              <a:rPr lang="nl-NL" dirty="0" smtClean="0"/>
              <a:t>beweging van een deeltje in een magnetisch veld beschrijven</a:t>
            </a:r>
          </a:p>
          <a:p>
            <a:pPr lvl="1"/>
            <a:r>
              <a:rPr lang="nl-NL" dirty="0" smtClean="0"/>
              <a:t>de werking van een cyclotron uitleggen</a:t>
            </a:r>
          </a:p>
          <a:p>
            <a:pPr lvl="1"/>
            <a:r>
              <a:rPr lang="nl-NL" dirty="0" smtClean="0"/>
              <a:t>rekenen met lorentzkracht en middelpuntzoekende kracht</a:t>
            </a:r>
          </a:p>
          <a:p>
            <a:pPr lvl="1"/>
            <a:r>
              <a:rPr lang="nl-NL" dirty="0" smtClean="0"/>
              <a:t>het halleffect beschrijven en uitleggen</a:t>
            </a:r>
            <a:endParaRPr lang="nl-NL" dirty="0"/>
          </a:p>
        </p:txBody>
      </p:sp>
      <p:pic>
        <p:nvPicPr>
          <p:cNvPr id="14338" name="Picture 2" descr="Afbeeldingsresultaat voor magnetisch veld papier in of 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509120"/>
            <a:ext cx="2986360" cy="15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5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pPr eaLnBrk="1" hangingPunct="1"/>
            <a:r>
              <a:rPr lang="nl-NL" altLang="en-US" sz="4400" dirty="0"/>
              <a:t>13.3 Geladen deeltjes in een magnetisch veld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en-US" dirty="0"/>
                  <a:t>Op een bewegend geladen deeltje in een magnetisch veld werkt een Lorentzkracht </a:t>
                </a:r>
              </a:p>
              <a:p>
                <a:pPr eaLnBrk="1" hangingPunct="1"/>
                <a:r>
                  <a:rPr lang="nl-NL" altLang="en-US" dirty="0"/>
                  <a:t>Een geladen deeltje zorgt voor een stroom: </a:t>
                </a:r>
                <a:r>
                  <a:rPr lang="nl-NL" altLang="en-US" i="1" dirty="0"/>
                  <a:t>I = q / t</a:t>
                </a:r>
              </a:p>
              <a:p>
                <a:pPr eaLnBrk="1" hangingPunct="1"/>
                <a:r>
                  <a:rPr lang="nl-NL" altLang="en-US" dirty="0"/>
                  <a:t>En dus</a:t>
                </a:r>
              </a:p>
              <a:p>
                <a:pPr marL="893763" indent="-893763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NL" altLang="en-US" b="0" dirty="0"/>
              </a:p>
              <a:p>
                <a:pPr eaLnBrk="1" hangingPunct="1"/>
                <a:endParaRPr lang="nl-NL" altLang="en-US" dirty="0"/>
              </a:p>
              <a:p>
                <a:pPr eaLnBrk="1" hangingPunct="1"/>
                <a:r>
                  <a:rPr lang="nl-NL" altLang="en-US" dirty="0"/>
                  <a:t>NB elektronenstroom is tegengesteld aan de “gewone” stroom</a:t>
                </a:r>
              </a:p>
              <a:p>
                <a:pPr eaLnBrk="1" hangingPunct="1"/>
                <a:r>
                  <a:rPr lang="nl-NL" altLang="en-US" dirty="0"/>
                  <a:t>Als </a:t>
                </a:r>
                <a:r>
                  <a:rPr lang="nl-NL" altLang="en-US" i="1" dirty="0"/>
                  <a:t>v</a:t>
                </a:r>
                <a:r>
                  <a:rPr lang="nl-NL" altLang="en-US" dirty="0"/>
                  <a:t> en </a:t>
                </a:r>
                <a:r>
                  <a:rPr lang="nl-NL" altLang="en-US" i="1" dirty="0"/>
                  <a:t>B</a:t>
                </a:r>
                <a:r>
                  <a:rPr lang="nl-NL" altLang="en-US" dirty="0"/>
                  <a:t> niet loodrecht op elkaar staan: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nl-NL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altLang="en-US" b="0" i="1" smtClean="0">
                        <a:latin typeface="Cambria Math" panose="02040503050406030204" pitchFamily="18" charset="0"/>
                      </a:rPr>
                      <m:t>𝐵𝑞𝑣</m:t>
                    </m:r>
                    <m:func>
                      <m:funcPr>
                        <m:ctrlPr>
                          <a:rPr lang="nl-NL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nl-NL" altLang="en-US" dirty="0"/>
              </a:p>
            </p:txBody>
          </p:sp>
        </mc:Choice>
        <mc:Fallback xmlns="">
          <p:sp>
            <p:nvSpPr>
              <p:cNvPr id="14339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Afbuigen in magnetisch veld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16832"/>
                <a:ext cx="4946340" cy="42484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magnetisch</a:t>
                </a:r>
                <a:r>
                  <a:rPr lang="en-US" dirty="0"/>
                  <a:t> veld </a:t>
                </a:r>
                <a:r>
                  <a:rPr lang="en-US" dirty="0" err="1"/>
                  <a:t>bord</a:t>
                </a:r>
                <a:r>
                  <a:rPr lang="en-US" dirty="0"/>
                  <a:t> in</a:t>
                </a:r>
              </a:p>
              <a:p>
                <a:r>
                  <a:rPr lang="en-US" dirty="0" err="1"/>
                  <a:t>positieve</a:t>
                </a:r>
                <a:r>
                  <a:rPr lang="en-US" dirty="0"/>
                  <a:t> lading </a:t>
                </a:r>
                <a:r>
                  <a:rPr lang="en-US" dirty="0" err="1"/>
                  <a:t>beweegt</a:t>
                </a:r>
                <a:r>
                  <a:rPr lang="en-US" dirty="0"/>
                  <a:t> </a:t>
                </a:r>
                <a:r>
                  <a:rPr lang="en-US" dirty="0" err="1"/>
                  <a:t>naar</a:t>
                </a:r>
                <a:r>
                  <a:rPr lang="en-US" dirty="0"/>
                  <a:t> </a:t>
                </a:r>
                <a:r>
                  <a:rPr lang="en-US" dirty="0" err="1"/>
                  <a:t>rechts</a:t>
                </a:r>
                <a:endParaRPr lang="en-US" dirty="0"/>
              </a:p>
              <a:p>
                <a:pPr lvl="1"/>
                <a:r>
                  <a:rPr lang="en-US" dirty="0"/>
                  <a:t>Hoe is </a:t>
                </a:r>
                <a:r>
                  <a:rPr lang="en-US" i="1" dirty="0"/>
                  <a:t>F</a:t>
                </a:r>
                <a:r>
                  <a:rPr lang="en-US" i="1" baseline="-25000" dirty="0"/>
                  <a:t>L</a:t>
                </a:r>
                <a:r>
                  <a:rPr lang="en-US" dirty="0"/>
                  <a:t> </a:t>
                </a:r>
                <a:r>
                  <a:rPr lang="en-US" dirty="0" err="1"/>
                  <a:t>gericht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 err="1"/>
                  <a:t>Formule</a:t>
                </a:r>
                <a:r>
                  <a:rPr lang="en-US" dirty="0"/>
                  <a:t>:</a:t>
                </a:r>
              </a:p>
              <a:p>
                <a:pPr marL="201216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  <a:p>
                <a:pPr marL="201216" indent="0">
                  <a:buNone/>
                </a:pPr>
                <a:endParaRPr lang="en-US" dirty="0"/>
              </a:p>
              <a:p>
                <a:pPr marL="197644" indent="-197644"/>
                <a:r>
                  <a:rPr lang="en-US" i="1" dirty="0" err="1"/>
                  <a:t>Kinetische</a:t>
                </a:r>
                <a:r>
                  <a:rPr lang="en-US" i="1" dirty="0"/>
                  <a:t> </a:t>
                </a:r>
                <a:r>
                  <a:rPr lang="en-US" i="1" dirty="0" err="1"/>
                  <a:t>energie</a:t>
                </a:r>
                <a:r>
                  <a:rPr lang="en-US" i="1" dirty="0"/>
                  <a:t> </a:t>
                </a:r>
                <a:r>
                  <a:rPr lang="en-US" i="1" dirty="0" err="1"/>
                  <a:t>blijft</a:t>
                </a:r>
                <a:r>
                  <a:rPr lang="en-US" i="1" dirty="0"/>
                  <a:t> </a:t>
                </a:r>
                <a:r>
                  <a:rPr lang="en-US" i="1" dirty="0" err="1"/>
                  <a:t>gelijk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16832"/>
                <a:ext cx="4946340" cy="4248472"/>
              </a:xfrm>
              <a:blipFill rotWithShape="0">
                <a:blip r:embed="rId2"/>
                <a:stretch>
                  <a:fillRect l="-1480" t="-2152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/>
          <p:cNvSpPr/>
          <p:nvPr/>
        </p:nvSpPr>
        <p:spPr>
          <a:xfrm>
            <a:off x="6726070" y="2283414"/>
            <a:ext cx="4482498" cy="3953898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ep 9"/>
          <p:cNvGrpSpPr/>
          <p:nvPr/>
        </p:nvGrpSpPr>
        <p:grpSpPr>
          <a:xfrm>
            <a:off x="8859307" y="5145732"/>
            <a:ext cx="216024" cy="756084"/>
            <a:chOff x="8652284" y="4869160"/>
            <a:chExt cx="288032" cy="1008112"/>
          </a:xfrm>
        </p:grpSpPr>
        <p:sp>
          <p:nvSpPr>
            <p:cNvPr id="4" name="Ovaal 3"/>
            <p:cNvSpPr/>
            <p:nvPr/>
          </p:nvSpPr>
          <p:spPr>
            <a:xfrm>
              <a:off x="8652284" y="558924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 flipV="1">
              <a:off x="8798963" y="4869160"/>
              <a:ext cx="0" cy="8640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/>
          <p:cNvGrpSpPr/>
          <p:nvPr/>
        </p:nvGrpSpPr>
        <p:grpSpPr>
          <a:xfrm>
            <a:off x="8859308" y="5251292"/>
            <a:ext cx="1009262" cy="648072"/>
            <a:chOff x="3143672" y="4869160"/>
            <a:chExt cx="1345683" cy="864096"/>
          </a:xfrm>
        </p:grpSpPr>
        <p:sp>
          <p:nvSpPr>
            <p:cNvPr id="6" name="Ovaal 5"/>
            <p:cNvSpPr/>
            <p:nvPr/>
          </p:nvSpPr>
          <p:spPr>
            <a:xfrm>
              <a:off x="3143672" y="5445224"/>
              <a:ext cx="324036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>
              <a:off x="3287688" y="5589240"/>
              <a:ext cx="10801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4011588" y="4869160"/>
              <a:ext cx="47776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/>
            </a:p>
            <a:p>
              <a:pPr algn="ctr"/>
              <a:r>
                <a:rPr lang="nl-NL" i="1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4 -4.07407E-6 C 0.06106 -4.07407E-6 0.11289 -0.08773 0.11289 -0.1949 C 0.11289 -0.30254 0.06106 -0.38935 -0.00274 -0.38935 C -0.06667 -0.38935 -0.11823 -0.30254 -0.11823 -0.1949 C -0.11823 -0.08773 -0.06667 -4.07407E-6 -0.00274 -4.07407E-6 Z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Toepassing: beeldbuis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126360" cy="4389437"/>
          </a:xfrm>
        </p:spPr>
        <p:txBody>
          <a:bodyPr/>
          <a:lstStyle/>
          <a:p>
            <a:r>
              <a:rPr lang="nl-NL" dirty="0"/>
              <a:t>In oude tv’s worden de elektronen door magnetische velden afgebogen</a:t>
            </a:r>
            <a:endParaRPr lang="en-US" dirty="0"/>
          </a:p>
        </p:txBody>
      </p:sp>
      <p:pic>
        <p:nvPicPr>
          <p:cNvPr id="17410" name="Picture 2" descr="Afbeeldingsresultaat voor afbuiging in een beeldb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132856"/>
            <a:ext cx="5846242" cy="37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5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Toepassing: cyclotron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484784"/>
            <a:ext cx="6197377" cy="4839817"/>
          </a:xfrm>
        </p:spPr>
        <p:txBody>
          <a:bodyPr/>
          <a:lstStyle/>
          <a:p>
            <a:r>
              <a:rPr lang="nl-NL" dirty="0"/>
              <a:t>ringvormige deeltjesversneller</a:t>
            </a:r>
          </a:p>
          <a:p>
            <a:pPr lvl="1"/>
            <a:r>
              <a:rPr lang="nl-NL" dirty="0"/>
              <a:t>Elektromagneten zorgen voor een verticaal homogeen magnetisch veld.</a:t>
            </a:r>
          </a:p>
          <a:p>
            <a:pPr lvl="1"/>
            <a:r>
              <a:rPr lang="nl-NL" dirty="0"/>
              <a:t>In het midden worden </a:t>
            </a:r>
            <a:r>
              <a:rPr lang="nl-NL" dirty="0" smtClean="0"/>
              <a:t>protonen </a:t>
            </a:r>
            <a:r>
              <a:rPr lang="nl-NL" dirty="0"/>
              <a:t>in de cyclotron gebracht</a:t>
            </a:r>
          </a:p>
          <a:p>
            <a:pPr lvl="1"/>
            <a:r>
              <a:rPr lang="nl-NL" dirty="0"/>
              <a:t>Ze worden door de negatief geladen D aangetrokken</a:t>
            </a:r>
          </a:p>
          <a:p>
            <a:pPr lvl="1"/>
            <a:r>
              <a:rPr lang="nl-NL" dirty="0"/>
              <a:t>Tijdens het verblijf in de D wordt de spanning omgewisseld</a:t>
            </a:r>
          </a:p>
          <a:p>
            <a:pPr lvl="1"/>
            <a:r>
              <a:rPr lang="nl-NL" dirty="0"/>
              <a:t>Protonen worden versneld door het elektrisch veld tussen de D’s</a:t>
            </a:r>
            <a:endParaRPr lang="en-US" dirty="0"/>
          </a:p>
        </p:txBody>
      </p:sp>
      <p:pic>
        <p:nvPicPr>
          <p:cNvPr id="18434" name="Picture 2" descr="Afbeeldingsresultaat voor cycl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019757"/>
            <a:ext cx="29432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fbeeldingsresultaat voor cycl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77" y="3635079"/>
            <a:ext cx="4320480" cy="27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5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cyclotron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Cyclotron kan alleen maar werken als de verblijfstijd bij </a:t>
                </a:r>
                <a:r>
                  <a:rPr lang="nl-NL" i="1" dirty="0"/>
                  <a:t>elke</a:t>
                </a:r>
                <a:r>
                  <a:rPr lang="nl-NL" dirty="0"/>
                  <a:t> snelheid dezelfde is</a:t>
                </a:r>
              </a:p>
              <a:p>
                <a:r>
                  <a:rPr lang="nl-NL" dirty="0"/>
                  <a:t>Voor de verblijfstijd </a:t>
                </a:r>
                <a:r>
                  <a:rPr lang="nl-NL" i="1" dirty="0">
                    <a:sym typeface="Symbol" panose="05050102010706020507" pitchFamily="18" charset="2"/>
                  </a:rPr>
                  <a:t></a:t>
                </a:r>
                <a:r>
                  <a:rPr lang="nl-NL" dirty="0"/>
                  <a:t> in een D geldt (zie afleiding boek):</a:t>
                </a:r>
              </a:p>
              <a:p>
                <a:endParaRPr lang="nl-NL" dirty="0"/>
              </a:p>
              <a:p>
                <a:pPr marL="8937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893763" indent="0">
                  <a:buNone/>
                </a:pPr>
                <a:endParaRPr lang="nl-NL" dirty="0"/>
              </a:p>
              <a:p>
                <a:r>
                  <a:rPr lang="nl-NL" dirty="0"/>
                  <a:t>Als je de snelheden in de buurt van de lichtsnelheid komt klopt dit niet meer.</a:t>
                </a:r>
                <a:endParaRPr lang="en-US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619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Toepassing: </a:t>
            </a:r>
            <a:r>
              <a:rPr lang="nl-NL" dirty="0" smtClean="0"/>
              <a:t>halleffect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278488" cy="4389437"/>
          </a:xfrm>
        </p:spPr>
        <p:txBody>
          <a:bodyPr/>
          <a:lstStyle/>
          <a:p>
            <a:r>
              <a:rPr lang="nl-NL" dirty="0"/>
              <a:t>Sensor voor het meten van het magnetisch veld</a:t>
            </a:r>
          </a:p>
          <a:p>
            <a:pPr lvl="1"/>
            <a:r>
              <a:rPr lang="nl-NL" dirty="0"/>
              <a:t>Door het magnetisch veld worden de elektronen naar de zijkant afgebogen</a:t>
            </a:r>
          </a:p>
          <a:p>
            <a:pPr lvl="1"/>
            <a:r>
              <a:rPr lang="nl-NL" dirty="0"/>
              <a:t>Door de ophopen ontstaat een tegenwerkend elektrisch veld (en dus een spanning)</a:t>
            </a:r>
          </a:p>
          <a:p>
            <a:pPr lvl="1"/>
            <a:r>
              <a:rPr lang="nl-NL" dirty="0"/>
              <a:t>De grootte van de spanning is evenredig met de veldsterkte </a:t>
            </a:r>
            <a:r>
              <a:rPr lang="nl-NL" i="1" dirty="0"/>
              <a:t>B</a:t>
            </a:r>
            <a:endParaRPr lang="en-US" i="1" dirty="0"/>
          </a:p>
        </p:txBody>
      </p:sp>
      <p:pic>
        <p:nvPicPr>
          <p:cNvPr id="12290" name="Picture 2" descr="Afbeeldingsresultaat voor hall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12776"/>
            <a:ext cx="38004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hall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05" y="3976778"/>
            <a:ext cx="2484041" cy="19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1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0" indent="0">
              <a:buNone/>
            </a:pPr>
            <a:r>
              <a:rPr lang="en-US" dirty="0"/>
              <a:t>    27-33</a:t>
            </a:r>
          </a:p>
        </p:txBody>
      </p:sp>
    </p:spTree>
    <p:extLst>
      <p:ext uri="{BB962C8B-B14F-4D97-AF65-F5344CB8AC3E}">
        <p14:creationId xmlns:p14="http://schemas.microsoft.com/office/powerpoint/2010/main" val="342415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13.4 Magnetische inductie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deze paragraaf kun je:</a:t>
            </a:r>
          </a:p>
          <a:p>
            <a:pPr lvl="1"/>
            <a:r>
              <a:rPr lang="nl-NL" dirty="0" smtClean="0"/>
              <a:t>uitleggen wat het begrip magnetische flux inhoudt</a:t>
            </a:r>
          </a:p>
          <a:p>
            <a:pPr lvl="1"/>
            <a:r>
              <a:rPr lang="nl-NL" dirty="0" smtClean="0"/>
              <a:t>uitleggen onder welke voorwaarden een inductiespanning wordt opgewekt</a:t>
            </a:r>
          </a:p>
          <a:p>
            <a:pPr lvl="1"/>
            <a:r>
              <a:rPr lang="nl-NL" dirty="0" smtClean="0"/>
              <a:t>de wet van </a:t>
            </a:r>
            <a:r>
              <a:rPr lang="nl-NL" dirty="0" err="1" smtClean="0"/>
              <a:t>Lenz</a:t>
            </a:r>
            <a:r>
              <a:rPr lang="nl-NL" dirty="0" smtClean="0"/>
              <a:t> uitleggen en toepassen</a:t>
            </a:r>
          </a:p>
          <a:p>
            <a:pPr lvl="1"/>
            <a:r>
              <a:rPr lang="nl-NL" dirty="0" smtClean="0"/>
              <a:t>berekeningen maken met inductiespanning</a:t>
            </a:r>
          </a:p>
          <a:p>
            <a:pPr lvl="1"/>
            <a:r>
              <a:rPr lang="nl-NL" dirty="0" smtClean="0"/>
              <a:t>de werking van een wisselstroomdynamo uitleggen</a:t>
            </a:r>
          </a:p>
          <a:p>
            <a:pPr lvl="1"/>
            <a:r>
              <a:rPr lang="nl-NL" dirty="0" smtClean="0"/>
              <a:t>de werking van een microfoon uitleggen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54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13.4 Magnetische inductie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hlinkClick r:id="rId2"/>
              </a:rPr>
              <a:t>applet</a:t>
            </a:r>
            <a:r>
              <a:rPr lang="nl-NL" altLang="nl-NL"/>
              <a:t> (kies tabblad “pickup coil”)</a:t>
            </a:r>
          </a:p>
          <a:p>
            <a:pPr eaLnBrk="1" hangingPunct="1"/>
            <a:r>
              <a:rPr lang="nl-NL" altLang="nl-NL"/>
              <a:t>Veranderend magnetisch veld in spoel veroorzaakt een inductie-spanning. Deze hangt af van:</a:t>
            </a:r>
          </a:p>
          <a:p>
            <a:pPr lvl="1" eaLnBrk="1" hangingPunct="1"/>
            <a:r>
              <a:rPr lang="nl-NL" altLang="nl-NL"/>
              <a:t>Sterkte van de magneet / magnetisch veld</a:t>
            </a:r>
          </a:p>
          <a:p>
            <a:pPr lvl="1" eaLnBrk="1" hangingPunct="1"/>
            <a:r>
              <a:rPr lang="nl-NL" altLang="nl-NL"/>
              <a:t>Aantal windingen van de spoel</a:t>
            </a:r>
          </a:p>
          <a:p>
            <a:pPr lvl="1" eaLnBrk="1" hangingPunct="1"/>
            <a:r>
              <a:rPr lang="nl-NL" altLang="nl-NL"/>
              <a:t>Snelheid van verandering</a:t>
            </a:r>
          </a:p>
          <a:p>
            <a:pPr lvl="1" eaLnBrk="1" hangingPunct="1"/>
            <a:r>
              <a:rPr lang="nl-NL" altLang="nl-NL"/>
              <a:t>IJzeren kern in de spoel</a:t>
            </a:r>
          </a:p>
        </p:txBody>
      </p:sp>
    </p:spTree>
    <p:extLst>
      <p:ext uri="{BB962C8B-B14F-4D97-AF65-F5344CB8AC3E}">
        <p14:creationId xmlns:p14="http://schemas.microsoft.com/office/powerpoint/2010/main" val="131151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Magnetisme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Twee soorten magnetisme:</a:t>
            </a:r>
          </a:p>
          <a:p>
            <a:pPr lvl="1" eaLnBrk="1" hangingPunct="1"/>
            <a:r>
              <a:rPr lang="nl-NL" altLang="en-US" dirty="0"/>
              <a:t>Permanente magneten</a:t>
            </a:r>
          </a:p>
          <a:p>
            <a:pPr lvl="1" eaLnBrk="1" hangingPunct="1"/>
            <a:r>
              <a:rPr lang="nl-NL" altLang="en-US" dirty="0"/>
              <a:t>Elektromagneten</a:t>
            </a:r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Magneten hebben 2 polen: Noord en Zuid</a:t>
            </a:r>
          </a:p>
          <a:p>
            <a:pPr eaLnBrk="1" hangingPunct="1"/>
            <a:r>
              <a:rPr lang="nl-NL" altLang="en-US" dirty="0"/>
              <a:t>Polen komen niet los voor</a:t>
            </a:r>
          </a:p>
          <a:p>
            <a:pPr eaLnBrk="1" hangingPunct="1"/>
            <a:r>
              <a:rPr lang="nl-NL" altLang="en-US" dirty="0"/>
              <a:t>Alleen ijzer, nikkel en kobalt worden door een magneet aangetrokken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Richting van inductiestroom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Wet van </a:t>
            </a:r>
            <a:r>
              <a:rPr lang="nl-NL" altLang="nl-NL" dirty="0" err="1"/>
              <a:t>Lenz</a:t>
            </a:r>
            <a:r>
              <a:rPr lang="nl-NL" altLang="nl-NL" dirty="0"/>
              <a:t>:</a:t>
            </a:r>
          </a:p>
          <a:p>
            <a:pPr lvl="1" eaLnBrk="1" hangingPunct="1"/>
            <a:r>
              <a:rPr lang="nl-NL" altLang="nl-NL" dirty="0"/>
              <a:t>De inductiestroom in een spoel loopt zodanig dat ie zijn ontstaan tegenwerkt </a:t>
            </a:r>
          </a:p>
          <a:p>
            <a:pPr lvl="1" eaLnBrk="1" hangingPunct="1"/>
            <a:r>
              <a:rPr lang="nl-NL" altLang="nl-NL" dirty="0"/>
              <a:t>Je moet arbeid verrichten om de magneet naar de spoel toe te bewegen of er vandaan te </a:t>
            </a:r>
            <a:r>
              <a:rPr lang="nl-NL" altLang="nl-NL" dirty="0" smtClean="0"/>
              <a:t>trekken. </a:t>
            </a:r>
            <a:r>
              <a:rPr lang="nl-NL" altLang="nl-NL" dirty="0" smtClean="0"/>
              <a:t>Die arbeid wordt omgezet in elektrische energie.</a:t>
            </a:r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7172" name="Afbeelding 4" descr="len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86250"/>
            <a:ext cx="71834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98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5639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Grootte van de </a:t>
            </a:r>
            <a:r>
              <a:rPr lang="nl-NL" dirty="0" err="1"/>
              <a:t>inductie-spanning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8760"/>
                <a:ext cx="10972800" cy="5256584"/>
              </a:xfrm>
            </p:spPr>
            <p:txBody>
              <a:bodyPr/>
              <a:lstStyle/>
              <a:p>
                <a:pPr eaLnBrk="1" hangingPunct="1"/>
                <a:r>
                  <a:rPr lang="nl-NL" altLang="nl-NL" dirty="0" smtClean="0"/>
                  <a:t>veldsterkte </a:t>
                </a:r>
                <a:r>
                  <a:rPr lang="nl-NL" altLang="nl-NL" i="1" dirty="0"/>
                  <a:t>B </a:t>
                </a:r>
                <a:r>
                  <a:rPr lang="nl-NL" altLang="nl-NL" dirty="0"/>
                  <a:t>is een </a:t>
                </a:r>
                <a:r>
                  <a:rPr lang="nl-NL" altLang="nl-NL" dirty="0" smtClean="0"/>
                  <a:t>maat </a:t>
                </a:r>
                <a:r>
                  <a:rPr lang="nl-NL" altLang="nl-NL" dirty="0"/>
                  <a:t>voor het aantal veldlijnen per m</a:t>
                </a:r>
                <a:r>
                  <a:rPr lang="nl-NL" altLang="nl-NL" baseline="30000" dirty="0"/>
                  <a:t>2</a:t>
                </a:r>
                <a:endParaRPr lang="nl-NL" altLang="nl-NL" dirty="0"/>
              </a:p>
              <a:p>
                <a:pPr eaLnBrk="1" hangingPunct="1"/>
                <a:r>
                  <a:rPr lang="nl-NL" altLang="nl-NL" dirty="0"/>
                  <a:t>flux </a:t>
                </a:r>
                <a:r>
                  <a:rPr lang="el-GR" altLang="nl-NL" i="1" dirty="0"/>
                  <a:t>Φ</a:t>
                </a:r>
                <a:r>
                  <a:rPr lang="nl-NL" altLang="nl-NL" i="1" dirty="0"/>
                  <a:t> </a:t>
                </a:r>
                <a:r>
                  <a:rPr lang="nl-NL" altLang="nl-NL" dirty="0"/>
                  <a:t>is een maat voor het aantal veldlijnen</a:t>
                </a:r>
                <a:endParaRPr lang="nl-NL" altLang="nl-NL" i="1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r>
                  <a:rPr lang="nl-NL" altLang="nl-NL" dirty="0"/>
                  <a:t>voor de </a:t>
                </a:r>
                <a:r>
                  <a:rPr lang="nl-NL" altLang="nl-NL" i="1" dirty="0"/>
                  <a:t>grootte</a:t>
                </a:r>
                <a:r>
                  <a:rPr lang="nl-NL" altLang="nl-NL" dirty="0"/>
                  <a:t> van de inductie spanning (verandering van het aantal veldlijnen per seconde) geldt</a:t>
                </a:r>
                <a:r>
                  <a:rPr lang="nl-NL" altLang="nl-NL" dirty="0" smtClean="0"/>
                  <a:t>:</a:t>
                </a:r>
              </a:p>
              <a:p>
                <a:pPr marL="900113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ΔΦ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altLang="nl-NL" dirty="0"/>
              </a:p>
              <a:p>
                <a:pPr eaLnBrk="1" hangingPunct="1">
                  <a:buFont typeface="Wingdings 2" panose="05020102010507070707" pitchFamily="18" charset="2"/>
                  <a:buNone/>
                </a:pPr>
                <a:endParaRPr lang="nl-NL" altLang="nl-NL" dirty="0"/>
              </a:p>
              <a:p>
                <a:pPr eaLnBrk="1" hangingPunct="1">
                  <a:buFont typeface="Wingdings 2" panose="05020102010507070707" pitchFamily="18" charset="2"/>
                  <a:buNone/>
                </a:pPr>
                <a:endParaRPr lang="nl-NL" altLang="nl-NL" dirty="0"/>
              </a:p>
              <a:p>
                <a:pPr eaLnBrk="1" hangingPunct="1">
                  <a:buFont typeface="Wingdings 2" panose="05020102010507070707" pitchFamily="18" charset="2"/>
                  <a:buNone/>
                </a:pPr>
                <a:endParaRPr lang="nl-NL" altLang="nl-NL" dirty="0"/>
              </a:p>
            </p:txBody>
          </p:sp>
        </mc:Choice>
        <mc:Fallback>
          <p:sp>
            <p:nvSpPr>
              <p:cNvPr id="8195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8760"/>
                <a:ext cx="10972800" cy="5256584"/>
              </a:xfrm>
              <a:blipFill rotWithShape="0">
                <a:blip r:embed="rId2"/>
                <a:stretch>
                  <a:fillRect l="-667" t="-9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ijdelijke aanduiding voor inhoud 3" descr="flux.jpg"/>
          <p:cNvPicPr>
            <a:picLocks noChangeAspect="1"/>
          </p:cNvPicPr>
          <p:nvPr/>
        </p:nvPicPr>
        <p:blipFill>
          <a:blip r:embed="rId3"/>
          <a:srcRect t="17778"/>
          <a:stretch>
            <a:fillRect/>
          </a:stretch>
        </p:blipFill>
        <p:spPr>
          <a:xfrm>
            <a:off x="4095750" y="2571751"/>
            <a:ext cx="4357688" cy="206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8596314" y="3429001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nl-NL" sz="2800" i="1">
                <a:latin typeface="Constantia" panose="02030602050306030303" pitchFamily="18" charset="0"/>
              </a:rPr>
              <a:t>Φ</a:t>
            </a:r>
            <a:r>
              <a:rPr lang="nl-NL" altLang="nl-NL" sz="2800">
                <a:latin typeface="Constantia" panose="02030602050306030303" pitchFamily="18" charset="0"/>
              </a:rPr>
              <a:t> = </a:t>
            </a:r>
            <a:r>
              <a:rPr lang="nl-NL" altLang="nl-NL" sz="2800" i="1">
                <a:latin typeface="Constantia" panose="02030602050306030303" pitchFamily="18" charset="0"/>
              </a:rPr>
              <a:t>B</a:t>
            </a:r>
            <a:r>
              <a:rPr lang="nl-NL" altLang="nl-NL" sz="2800" baseline="-25000">
                <a:latin typeface="Constantia" panose="02030602050306030303" pitchFamily="18" charset="0"/>
              </a:rPr>
              <a:t>n</a:t>
            </a:r>
            <a:r>
              <a:rPr lang="nl-NL" altLang="nl-NL" sz="2800">
                <a:latin typeface="Constantia" panose="02030602050306030303" pitchFamily="18" charset="0"/>
              </a:rPr>
              <a:t> · </a:t>
            </a:r>
            <a:r>
              <a:rPr lang="nl-NL" altLang="nl-NL" sz="2800" i="1">
                <a:latin typeface="Constantia" panose="02030602050306030303" pitchFamily="18" charset="0"/>
              </a:rPr>
              <a:t>A</a:t>
            </a:r>
            <a:endParaRPr lang="nl-NL" altLang="nl-NL" sz="2800">
              <a:latin typeface="Constantia" panose="02030602050306030303" pitchFamily="18" charset="0"/>
            </a:endParaRPr>
          </a:p>
        </p:txBody>
      </p:sp>
      <p:sp>
        <p:nvSpPr>
          <p:cNvPr id="8198" name="Tekstvak 5"/>
          <p:cNvSpPr txBox="1">
            <a:spLocks noChangeArrowheads="1"/>
          </p:cNvSpPr>
          <p:nvPr/>
        </p:nvSpPr>
        <p:spPr bwMode="auto">
          <a:xfrm>
            <a:off x="2166938" y="3429001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nl-NL" sz="2800" i="1">
                <a:latin typeface="Constantia" panose="02030602050306030303" pitchFamily="18" charset="0"/>
              </a:rPr>
              <a:t>Φ</a:t>
            </a:r>
            <a:r>
              <a:rPr lang="nl-NL" altLang="nl-NL" sz="2800">
                <a:latin typeface="Constantia" panose="02030602050306030303" pitchFamily="18" charset="0"/>
              </a:rPr>
              <a:t> = </a:t>
            </a:r>
            <a:r>
              <a:rPr lang="nl-NL" altLang="nl-NL" sz="2800" i="1">
                <a:latin typeface="Constantia" panose="02030602050306030303" pitchFamily="18" charset="0"/>
              </a:rPr>
              <a:t>B · A</a:t>
            </a:r>
            <a:endParaRPr lang="nl-NL" altLang="nl-NL" sz="28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4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Toepassingen: dynamo/generator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een dynamo/generator wordt bewegingsenergie omgezet in elektrische energie (</a:t>
            </a:r>
            <a:r>
              <a:rPr lang="nl-NL" altLang="nl-NL">
                <a:hlinkClick r:id="rId2"/>
              </a:rPr>
              <a:t>applet</a:t>
            </a:r>
            <a:r>
              <a:rPr lang="nl-NL" altLang="nl-NL"/>
              <a:t>: generator)</a:t>
            </a:r>
          </a:p>
        </p:txBody>
      </p:sp>
      <p:pic>
        <p:nvPicPr>
          <p:cNvPr id="10244" name="Picture 4" descr="http://www.china-farm-machinery.com/P6D8-china/Gasoline-generators-LYF950-Gasoline-Gene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4000500"/>
            <a:ext cx="248126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www.04658.06sc.thinkquest.nl/uploadbin/image/groen.wind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000376"/>
            <a:ext cx="29289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nordicgroup.us/s78/images/dynam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3143250"/>
            <a:ext cx="23653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6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Toepassingen: transformator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een transformator kun je bijna zonder verlies een grote spanning omzetten in een kleine of andersom</a:t>
            </a:r>
          </a:p>
        </p:txBody>
      </p:sp>
      <p:pic>
        <p:nvPicPr>
          <p:cNvPr id="18434" name="Picture 2" descr="http://windworksdesign.com/assets/repair/international-adap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3071814"/>
            <a:ext cx="2776538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lh3.ggpht.com/_eMb0y5msHPY/SdOlU63ktFI/AAAAAAAAEj0/yqMiXwpMNls/IMG_0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25" y="3429000"/>
            <a:ext cx="2770188" cy="207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lichtconsult.nl/images/10/576.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3" y="4071938"/>
            <a:ext cx="2214562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866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0" indent="0">
              <a:buNone/>
            </a:pPr>
            <a:r>
              <a:rPr lang="en-US" dirty="0"/>
              <a:t>    38, 40, 41, 43, 44, 46</a:t>
            </a:r>
          </a:p>
        </p:txBody>
      </p:sp>
    </p:spTree>
    <p:extLst>
      <p:ext uri="{BB962C8B-B14F-4D97-AF65-F5344CB8AC3E}">
        <p14:creationId xmlns:p14="http://schemas.microsoft.com/office/powerpoint/2010/main" val="161592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Wat maakt een stuk ijzer een magneet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5630416" cy="4767809"/>
          </a:xfrm>
        </p:spPr>
        <p:txBody>
          <a:bodyPr/>
          <a:lstStyle/>
          <a:p>
            <a:r>
              <a:rPr lang="nl-NL" dirty="0"/>
              <a:t>IJzer-atomen werken als kleine magneetjes</a:t>
            </a:r>
          </a:p>
          <a:p>
            <a:r>
              <a:rPr lang="nl-NL" dirty="0"/>
              <a:t>In één </a:t>
            </a:r>
            <a:r>
              <a:rPr lang="nl-NL" dirty="0" err="1"/>
              <a:t>Weiss</a:t>
            </a:r>
            <a:r>
              <a:rPr lang="nl-NL" dirty="0"/>
              <a:t>-gebiedje wijzen alle atomen dezelfde kant op </a:t>
            </a:r>
          </a:p>
          <a:p>
            <a:pPr lvl="1"/>
            <a:r>
              <a:rPr lang="nl-NL" dirty="0"/>
              <a:t>In gewoon ijzer wijzen de </a:t>
            </a:r>
            <a:r>
              <a:rPr lang="nl-NL" dirty="0" err="1"/>
              <a:t>Weiss</a:t>
            </a:r>
            <a:r>
              <a:rPr lang="nl-NL" dirty="0"/>
              <a:t>-gebiedjes verschillende kanten op</a:t>
            </a:r>
          </a:p>
          <a:p>
            <a:pPr lvl="1"/>
            <a:r>
              <a:rPr lang="nl-NL" dirty="0"/>
              <a:t>In magnetische ijzer wijzen ze dezelfde kant op</a:t>
            </a:r>
          </a:p>
          <a:p>
            <a:pPr lvl="1"/>
            <a:r>
              <a:rPr lang="nl-NL" dirty="0"/>
              <a:t>In gewoon ijzer kun je de </a:t>
            </a:r>
            <a:r>
              <a:rPr lang="nl-NL" dirty="0" err="1"/>
              <a:t>Weiss</a:t>
            </a:r>
            <a:r>
              <a:rPr lang="nl-NL" dirty="0"/>
              <a:t>-gebiedjes beïnvloeden door de ander magneet </a:t>
            </a:r>
            <a:r>
              <a:rPr lang="nl-NL" dirty="0">
                <a:sym typeface="Wingdings" panose="05000000000000000000" pitchFamily="2" charset="2"/>
              </a:rPr>
              <a:t>  influentie</a:t>
            </a:r>
            <a:endParaRPr lang="en-US" dirty="0"/>
          </a:p>
        </p:txBody>
      </p:sp>
      <p:pic>
        <p:nvPicPr>
          <p:cNvPr id="4" name="Picture 2" descr="Afbeeldingsresultaat voor magnetic doma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4" b="24243"/>
          <a:stretch/>
        </p:blipFill>
        <p:spPr bwMode="auto">
          <a:xfrm>
            <a:off x="7464152" y="1916832"/>
            <a:ext cx="23042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kennisbank.ofed.nl/portals/2/Technologie/elektrotechniek/magnetisme/300px-Inductieprinc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077072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Permanente magneten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Het veldlijnen patroon van een (staaf)magneet kun je zichtbaar maken met kompasjes of ijzervijlsel</a:t>
            </a:r>
          </a:p>
          <a:p>
            <a:pPr eaLnBrk="1" hangingPunct="1"/>
            <a:r>
              <a:rPr lang="nl-NL" altLang="en-US" dirty="0"/>
              <a:t>Open de applet </a:t>
            </a:r>
            <a:r>
              <a:rPr lang="nl-NL" altLang="en-US" dirty="0">
                <a:hlinkClick r:id="rId2"/>
              </a:rPr>
              <a:t>Faraday’s </a:t>
            </a:r>
            <a:r>
              <a:rPr lang="nl-NL" altLang="en-US" dirty="0" err="1">
                <a:hlinkClick r:id="rId2"/>
              </a:rPr>
              <a:t>Electromagnetic</a:t>
            </a:r>
            <a:r>
              <a:rPr lang="nl-NL" altLang="en-US" dirty="0">
                <a:hlinkClick r:id="rId2"/>
              </a:rPr>
              <a:t> lab</a:t>
            </a:r>
            <a:r>
              <a:rPr lang="nl-NL" altLang="en-US" dirty="0"/>
              <a:t> en kies het tabblad “bar </a:t>
            </a:r>
            <a:r>
              <a:rPr lang="nl-NL" altLang="en-US" dirty="0" err="1"/>
              <a:t>magnet</a:t>
            </a:r>
            <a:r>
              <a:rPr lang="nl-NL" altLang="en-US" dirty="0"/>
              <a:t>”; de kompasjes geven de richting van het magnetisch veld aan</a:t>
            </a:r>
          </a:p>
          <a:p>
            <a:pPr lvl="1" eaLnBrk="1" hangingPunct="1"/>
            <a:r>
              <a:rPr lang="nl-NL" altLang="en-US" dirty="0"/>
              <a:t>Veldlijnen lopen van Noord naar Zuid (buiten de magneet)</a:t>
            </a:r>
          </a:p>
          <a:p>
            <a:pPr lvl="1" eaLnBrk="1" hangingPunct="1"/>
            <a:r>
              <a:rPr lang="nl-NL" altLang="en-US" dirty="0"/>
              <a:t>Veldlijnen zijn gesloten krommen </a:t>
            </a:r>
          </a:p>
          <a:p>
            <a:pPr lvl="1" eaLnBrk="1" hangingPunct="1"/>
            <a:r>
              <a:rPr lang="nl-NL" altLang="en-US" dirty="0"/>
              <a:t>Veldlijnen dichter bij elkaar </a:t>
            </a:r>
            <a:r>
              <a:rPr lang="nl-NL" altLang="en-US" dirty="0">
                <a:sym typeface="Wingdings" panose="05000000000000000000" pitchFamily="2" charset="2"/>
              </a:rPr>
              <a:t></a:t>
            </a:r>
            <a:r>
              <a:rPr lang="nl-NL" altLang="en-US" dirty="0"/>
              <a:t>veld sterker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Aarde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566520" cy="4389437"/>
          </a:xfrm>
        </p:spPr>
        <p:txBody>
          <a:bodyPr/>
          <a:lstStyle/>
          <a:p>
            <a:r>
              <a:rPr lang="nl-NL" dirty="0"/>
              <a:t>De aarde is een magneet door het ijzer in de kern van de aarde </a:t>
            </a:r>
          </a:p>
          <a:p>
            <a:pPr lvl="1"/>
            <a:r>
              <a:rPr lang="nl-NL" dirty="0"/>
              <a:t>In het </a:t>
            </a:r>
            <a:r>
              <a:rPr lang="nl-NL" i="1" dirty="0"/>
              <a:t>noorden</a:t>
            </a:r>
            <a:r>
              <a:rPr lang="nl-NL" dirty="0"/>
              <a:t> zit een magnetische </a:t>
            </a:r>
            <a:r>
              <a:rPr lang="nl-NL" i="1" dirty="0"/>
              <a:t>zuidpool</a:t>
            </a:r>
          </a:p>
          <a:p>
            <a:pPr lvl="1"/>
            <a:r>
              <a:rPr lang="nl-NL" dirty="0"/>
              <a:t>de pool zit niet precies in het noorden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verschil in hoek: declinatie</a:t>
            </a:r>
          </a:p>
          <a:p>
            <a:pPr lvl="1"/>
            <a:r>
              <a:rPr lang="nl-NL" dirty="0"/>
              <a:t>de hoek die het magnetisch veld met de grond maakt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inclinatie</a:t>
            </a:r>
          </a:p>
          <a:p>
            <a:pPr lvl="1"/>
            <a:r>
              <a:rPr lang="nl-NL" dirty="0"/>
              <a:t>magnetische veld wordt steeds zwakker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omkering?</a:t>
            </a:r>
            <a:endParaRPr lang="en-US" dirty="0"/>
          </a:p>
        </p:txBody>
      </p:sp>
      <p:pic>
        <p:nvPicPr>
          <p:cNvPr id="17410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94" y="704850"/>
            <a:ext cx="2772073" cy="19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fbeeldingsresultaat voor aarde als magneet declin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6" y="2204864"/>
            <a:ext cx="2268017" cy="22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fbeeldingsresultaat voor aarde als magneet inclinat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95" y="4402708"/>
            <a:ext cx="2448272" cy="19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2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Elektromagneten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02424" cy="4389437"/>
          </a:xfrm>
        </p:spPr>
        <p:txBody>
          <a:bodyPr/>
          <a:lstStyle/>
          <a:p>
            <a:r>
              <a:rPr lang="nl-NL" dirty="0"/>
              <a:t>Kompasnaald verandert van richting in de buurt van een stroomdraad (</a:t>
            </a:r>
            <a:r>
              <a:rPr lang="nl-NL" dirty="0" err="1"/>
              <a:t>Oerstad</a:t>
            </a:r>
            <a:r>
              <a:rPr lang="nl-NL" dirty="0"/>
              <a:t> – 1820)</a:t>
            </a:r>
          </a:p>
          <a:p>
            <a:endParaRPr lang="nl-NL" dirty="0"/>
          </a:p>
          <a:p>
            <a:r>
              <a:rPr lang="nl-NL" dirty="0"/>
              <a:t>Voor de sterkte van het magnetisch veld gebruiken we de letter </a:t>
            </a:r>
            <a:r>
              <a:rPr lang="nl-NL" i="1" dirty="0"/>
              <a:t>B </a:t>
            </a:r>
            <a:r>
              <a:rPr lang="nl-NL" dirty="0"/>
              <a:t>(eenheid Tesla)</a:t>
            </a:r>
            <a:endParaRPr lang="nl-NL" i="1" dirty="0"/>
          </a:p>
          <a:p>
            <a:endParaRPr lang="en-US" dirty="0"/>
          </a:p>
        </p:txBody>
      </p:sp>
      <p:pic>
        <p:nvPicPr>
          <p:cNvPr id="16386" name="Picture 2" descr="Afbeeldingsresultaat voor Oersted magneti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970458"/>
            <a:ext cx="4502381" cy="33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8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Elektromagneten: draad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7343776" cy="4389437"/>
          </a:xfrm>
        </p:spPr>
        <p:txBody>
          <a:bodyPr/>
          <a:lstStyle/>
          <a:p>
            <a:pPr eaLnBrk="1" hangingPunct="1"/>
            <a:r>
              <a:rPr lang="nl-NL" altLang="en-US" dirty="0"/>
              <a:t>elektrische stroom door een draad geeft een magnetisch veld</a:t>
            </a:r>
          </a:p>
          <a:p>
            <a:pPr eaLnBrk="1" hangingPunct="1"/>
            <a:r>
              <a:rPr lang="nl-NL" altLang="en-US" dirty="0"/>
              <a:t>veldlijnen rond een draad zijn cirkelvormig</a:t>
            </a:r>
          </a:p>
          <a:p>
            <a:pPr eaLnBrk="1" hangingPunct="1"/>
            <a:r>
              <a:rPr lang="nl-NL" altLang="en-US" dirty="0"/>
              <a:t>de richting van het veld kun je bepalen met de </a:t>
            </a:r>
            <a:r>
              <a:rPr lang="nl-NL" altLang="en-US" i="1" dirty="0"/>
              <a:t>rechterhand</a:t>
            </a:r>
            <a:r>
              <a:rPr lang="nl-NL" altLang="en-US" dirty="0"/>
              <a:t> regel</a:t>
            </a:r>
          </a:p>
          <a:p>
            <a:pPr lvl="1" eaLnBrk="1" hangingPunct="1"/>
            <a:r>
              <a:rPr lang="nl-NL" altLang="en-US" dirty="0"/>
              <a:t>duim met de stroom mee en</a:t>
            </a:r>
          </a:p>
          <a:p>
            <a:pPr lvl="1" eaLnBrk="1" hangingPunct="1"/>
            <a:r>
              <a:rPr lang="nl-NL" altLang="en-US" dirty="0"/>
              <a:t>vingers geven de richting van de veldlijnen en dus het magnetisch veld</a:t>
            </a:r>
            <a:r>
              <a:rPr lang="nl-NL" altLang="en-US" i="1" dirty="0"/>
              <a:t> </a:t>
            </a:r>
            <a:r>
              <a:rPr lang="nl-NL" altLang="en-US" dirty="0"/>
              <a:t>aan</a:t>
            </a:r>
          </a:p>
        </p:txBody>
      </p:sp>
      <p:pic>
        <p:nvPicPr>
          <p:cNvPr id="8196" name="Picture 2" descr="http://virtueelpracticumlokaal.nl/magveld1_nl/r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4286250"/>
            <a:ext cx="1911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Dra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928813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Elektromagneten: spoel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9201150" cy="4389437"/>
          </a:xfrm>
        </p:spPr>
        <p:txBody>
          <a:bodyPr/>
          <a:lstStyle/>
          <a:p>
            <a:pPr eaLnBrk="1" hangingPunct="1"/>
            <a:r>
              <a:rPr lang="nl-NL" altLang="en-US" dirty="0"/>
              <a:t>Met de applet </a:t>
            </a:r>
            <a:r>
              <a:rPr lang="nl-NL" altLang="en-US" dirty="0">
                <a:hlinkClick r:id="rId2"/>
              </a:rPr>
              <a:t>Faraday’s </a:t>
            </a:r>
            <a:r>
              <a:rPr lang="nl-NL" altLang="en-US" dirty="0" err="1">
                <a:hlinkClick r:id="rId2"/>
              </a:rPr>
              <a:t>Electromagnetic</a:t>
            </a:r>
            <a:r>
              <a:rPr lang="nl-NL" altLang="en-US" dirty="0">
                <a:hlinkClick r:id="rId2"/>
              </a:rPr>
              <a:t> lab</a:t>
            </a:r>
            <a:r>
              <a:rPr lang="nl-NL" altLang="en-US" dirty="0"/>
              <a:t>  kun je de veldlijnen bekijken (tabblad “</a:t>
            </a:r>
            <a:r>
              <a:rPr lang="nl-NL" altLang="en-US" dirty="0" err="1"/>
              <a:t>electromagnet</a:t>
            </a:r>
            <a:r>
              <a:rPr lang="nl-NL" altLang="en-US" dirty="0"/>
              <a:t>”)</a:t>
            </a:r>
          </a:p>
        </p:txBody>
      </p:sp>
      <p:pic>
        <p:nvPicPr>
          <p:cNvPr id="9220" name="Picture 2" descr="http://www.harmnagels.nl/gelijkstroommotor/fig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3071813"/>
            <a:ext cx="5565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1174</Words>
  <Application>Microsoft Office PowerPoint</Application>
  <PresentationFormat>Breedbeeld</PresentationFormat>
  <Paragraphs>181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Magnetische velden</vt:lpstr>
      <vt:lpstr>13.1 Magnetisme</vt:lpstr>
      <vt:lpstr>Magnetisme</vt:lpstr>
      <vt:lpstr>Wat maakt een stuk ijzer een magneet</vt:lpstr>
      <vt:lpstr>Permanente magneten</vt:lpstr>
      <vt:lpstr>Aarde</vt:lpstr>
      <vt:lpstr>Elektromagneten</vt:lpstr>
      <vt:lpstr>Elektromagneten: draad</vt:lpstr>
      <vt:lpstr>Elektromagneten: spoel</vt:lpstr>
      <vt:lpstr>spoel vervolg</vt:lpstr>
      <vt:lpstr>Huiswerk</vt:lpstr>
      <vt:lpstr>13.2 Magnetische krachtwerking</vt:lpstr>
      <vt:lpstr>Magnetische krachtwerking</vt:lpstr>
      <vt:lpstr>Richting van de Lorentzkracht</vt:lpstr>
      <vt:lpstr>In welke richting wijst de derde (bord in of uit?)</vt:lpstr>
      <vt:lpstr>Lorentzkracht op 2 evenwijdige draden</vt:lpstr>
      <vt:lpstr>Toepassingen: luidspreker</vt:lpstr>
      <vt:lpstr>Toepassing: gelijkstroommotor</vt:lpstr>
      <vt:lpstr>Huiswerk</vt:lpstr>
      <vt:lpstr>13.3 Geladen deeltjes in een magnetisch veld </vt:lpstr>
      <vt:lpstr>13.3 Geladen deeltjes in een magnetisch veld </vt:lpstr>
      <vt:lpstr>Afbuigen in magnetisch veld</vt:lpstr>
      <vt:lpstr>Toepassing: beeldbuis</vt:lpstr>
      <vt:lpstr>Toepassing: cyclotron</vt:lpstr>
      <vt:lpstr>vervolg cyclotron</vt:lpstr>
      <vt:lpstr>Toepassing: halleffect</vt:lpstr>
      <vt:lpstr>Huiswerk </vt:lpstr>
      <vt:lpstr>13.4 Magnetische inductie</vt:lpstr>
      <vt:lpstr>13.4 Magnetische inductie</vt:lpstr>
      <vt:lpstr>Richting van inductiestroom</vt:lpstr>
      <vt:lpstr>Grootte van de inductie-spanning</vt:lpstr>
      <vt:lpstr>Toepassingen: dynamo/generator</vt:lpstr>
      <vt:lpstr>Toepassingen: transformator</vt:lpstr>
      <vt:lpstr>Huiswerk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Kruise, L.</cp:lastModifiedBy>
  <cp:revision>82</cp:revision>
  <dcterms:created xsi:type="dcterms:W3CDTF">2009-02-11T18:03:10Z</dcterms:created>
  <dcterms:modified xsi:type="dcterms:W3CDTF">2018-12-11T12:45:29Z</dcterms:modified>
</cp:coreProperties>
</file>